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701" r:id="rId4"/>
    <p:sldMasterId id="2147483713" r:id="rId5"/>
    <p:sldMasterId id="2147483726" r:id="rId6"/>
    <p:sldMasterId id="2147483739" r:id="rId7"/>
    <p:sldMasterId id="2147483752" r:id="rId8"/>
    <p:sldMasterId id="2147483765" r:id="rId9"/>
    <p:sldMasterId id="2147483781" r:id="rId10"/>
    <p:sldMasterId id="2147483793" r:id="rId11"/>
    <p:sldMasterId id="2147483806" r:id="rId12"/>
  </p:sldMasterIdLst>
  <p:notesMasterIdLst>
    <p:notesMasterId r:id="rId44"/>
  </p:notesMasterIdLst>
  <p:sldIdLst>
    <p:sldId id="287" r:id="rId13"/>
    <p:sldId id="257" r:id="rId14"/>
    <p:sldId id="256" r:id="rId15"/>
    <p:sldId id="258" r:id="rId16"/>
    <p:sldId id="259" r:id="rId17"/>
    <p:sldId id="260" r:id="rId18"/>
    <p:sldId id="277" r:id="rId19"/>
    <p:sldId id="278" r:id="rId20"/>
    <p:sldId id="261" r:id="rId21"/>
    <p:sldId id="262" r:id="rId22"/>
    <p:sldId id="263" r:id="rId23"/>
    <p:sldId id="264" r:id="rId24"/>
    <p:sldId id="265" r:id="rId25"/>
    <p:sldId id="266" r:id="rId26"/>
    <p:sldId id="280" r:id="rId27"/>
    <p:sldId id="268" r:id="rId28"/>
    <p:sldId id="272" r:id="rId29"/>
    <p:sldId id="273" r:id="rId30"/>
    <p:sldId id="274" r:id="rId31"/>
    <p:sldId id="269" r:id="rId32"/>
    <p:sldId id="290" r:id="rId33"/>
    <p:sldId id="271" r:id="rId34"/>
    <p:sldId id="270" r:id="rId35"/>
    <p:sldId id="281" r:id="rId36"/>
    <p:sldId id="282" r:id="rId37"/>
    <p:sldId id="283" r:id="rId38"/>
    <p:sldId id="284" r:id="rId39"/>
    <p:sldId id="285" r:id="rId40"/>
    <p:sldId id="286" r:id="rId41"/>
    <p:sldId id="288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EC8E3-8C5A-44BD-908F-1BCA4CF392FF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61FA4-B87C-4BA8-B029-6833AAEC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25018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118648"/>
      </p:ext>
    </p:extLst>
  </p:cSld>
  <p:clrMapOvr>
    <a:masterClrMapping/>
  </p:clrMapOvr>
  <p:transition spd="slow">
    <p:wipe dir="d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582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4458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776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365129"/>
            <a:ext cx="10515600" cy="75961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8367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14679" y="26064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68489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A4DAD0-4461-4EB5-914C-030C86976EF2}"/>
              </a:ext>
            </a:extLst>
          </p:cNvPr>
          <p:cNvSpPr/>
          <p:nvPr/>
        </p:nvSpPr>
        <p:spPr bwMode="auto">
          <a:xfrm>
            <a:off x="3575720" y="1124744"/>
            <a:ext cx="8208912" cy="5544616"/>
          </a:xfrm>
          <a:prstGeom prst="roundRect">
            <a:avLst>
              <a:gd name="adj" fmla="val 2988"/>
            </a:avLst>
          </a:prstGeom>
          <a:gradFill>
            <a:gsLst>
              <a:gs pos="0">
                <a:schemeClr val="bg2">
                  <a:lumMod val="50000"/>
                  <a:alpha val="14000"/>
                </a:schemeClr>
              </a:gs>
              <a:gs pos="100000">
                <a:schemeClr val="tx1">
                  <a:lumMod val="75000"/>
                  <a:lumOff val="25000"/>
                  <a:alpha val="18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1" lang="en-US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113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39573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59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1746"/>
            <a:ext cx="12192000" cy="5943598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42640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1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168705"/>
      </p:ext>
    </p:extLst>
  </p:cSld>
  <p:clrMapOvr>
    <a:masterClrMapping/>
  </p:clrMapOvr>
  <p:transition spd="slow">
    <p:wipe dir="d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77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5937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4981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564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21176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15824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903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4451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6633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170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058A5613-D743-44D4-A732-D9A13A854A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3103"/>
      </p:ext>
    </p:extLst>
  </p:cSld>
  <p:clrMapOvr>
    <a:masterClrMapping/>
  </p:clrMapOvr>
  <p:transition spd="slow">
    <p:wipe dir="d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709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2236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27824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7786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33121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9728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412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5053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36010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6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93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1770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5125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71685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897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44024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3437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98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8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132856"/>
            <a:ext cx="12192000" cy="2520280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6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0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0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54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0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3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0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9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63027"/>
      </p:ext>
    </p:extLst>
  </p:cSld>
  <p:clrMapOvr>
    <a:masterClrMapping/>
  </p:clrMapOvr>
  <p:transition spd="slow"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2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8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1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3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lt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9520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8866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311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365129"/>
            <a:ext cx="10515600" cy="75961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71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072470"/>
      </p:ext>
    </p:extLst>
  </p:cSld>
  <p:clrMapOvr>
    <a:masterClrMapping/>
  </p:clrMapOvr>
  <p:transition spd="slow"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14679" y="26064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9072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A4DAD0-4461-4EB5-914C-030C86976EF2}"/>
              </a:ext>
            </a:extLst>
          </p:cNvPr>
          <p:cNvSpPr/>
          <p:nvPr/>
        </p:nvSpPr>
        <p:spPr bwMode="auto">
          <a:xfrm>
            <a:off x="3575720" y="1124744"/>
            <a:ext cx="8208912" cy="5544616"/>
          </a:xfrm>
          <a:prstGeom prst="roundRect">
            <a:avLst>
              <a:gd name="adj" fmla="val 2988"/>
            </a:avLst>
          </a:prstGeom>
          <a:gradFill>
            <a:gsLst>
              <a:gs pos="0">
                <a:schemeClr val="bg2">
                  <a:lumMod val="50000"/>
                  <a:alpha val="14000"/>
                </a:schemeClr>
              </a:gs>
              <a:gs pos="100000">
                <a:schemeClr val="tx1">
                  <a:lumMod val="75000"/>
                  <a:lumOff val="25000"/>
                  <a:alpha val="18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1" lang="en-US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86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982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75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1746"/>
            <a:ext cx="12192000" cy="5943598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87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100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8591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2695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961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39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139378"/>
      </p:ext>
    </p:extLst>
  </p:cSld>
  <p:clrMapOvr>
    <a:masterClrMapping/>
  </p:clrMapOvr>
  <p:transition spd="slow"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221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291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959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39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8350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8051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9301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8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6932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5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165423"/>
      </p:ext>
    </p:extLst>
  </p:cSld>
  <p:clrMapOvr>
    <a:masterClrMapping/>
  </p:clrMapOvr>
  <p:transition spd="slow"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8591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106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025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1261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2940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436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94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0455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3376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2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120171"/>
      </p:ext>
    </p:extLst>
  </p:cSld>
  <p:clrMapOvr>
    <a:masterClrMapping/>
  </p:clrMapOvr>
  <p:transition spd="slow"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4414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47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40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6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132856"/>
            <a:ext cx="12192000" cy="2520280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2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2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845830"/>
      </p:ext>
    </p:extLst>
  </p:cSld>
  <p:clrMapOvr>
    <a:masterClrMapping/>
  </p:clrMapOvr>
  <p:transition spd="slow"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47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6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68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5682198"/>
      </p:ext>
    </p:extLst>
  </p:cSld>
  <p:clrMapOvr>
    <a:masterClrMapping/>
  </p:clrMapOvr>
  <p:transition spd="slow">
    <p:wipe dir="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7870868"/>
      </p:ext>
    </p:extLst>
  </p:cSld>
  <p:clrMapOvr>
    <a:masterClrMapping/>
  </p:clrMapOvr>
  <p:transition spd="slow">
    <p:wipe dir="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751864"/>
      </p:ext>
    </p:extLst>
  </p:cSld>
  <p:clrMapOvr>
    <a:masterClrMapping/>
  </p:clrMapOvr>
  <p:transition spd="slow">
    <p:wipe dir="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410178"/>
      </p:ext>
    </p:extLst>
  </p:cSld>
  <p:clrMapOvr>
    <a:masterClrMapping/>
  </p:clrMapOvr>
  <p:transition spd="slow">
    <p:wipe dir="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486744"/>
      </p:ext>
    </p:extLst>
  </p:cSld>
  <p:clrMapOvr>
    <a:masterClrMapping/>
  </p:clrMapOvr>
  <p:transition spd="slow">
    <p:wipe dir="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05376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960696"/>
      </p:ext>
    </p:extLst>
  </p:cSld>
  <p:clrMapOvr>
    <a:masterClrMapping/>
  </p:clrMapOvr>
  <p:transition spd="slow"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294461"/>
      </p:ext>
    </p:extLst>
  </p:cSld>
  <p:clrMapOvr>
    <a:masterClrMapping/>
  </p:clrMapOvr>
  <p:transition spd="slow">
    <p:wipe dir="d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96709"/>
      </p:ext>
    </p:extLst>
  </p:cSld>
  <p:clrMapOvr>
    <a:masterClrMapping/>
  </p:clrMapOvr>
  <p:transition spd="slow">
    <p:wipe dir="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87551"/>
      </p:ext>
    </p:extLst>
  </p:cSld>
  <p:clrMapOvr>
    <a:masterClrMapping/>
  </p:clrMapOvr>
  <p:transition spd="slow">
    <p:wipe dir="d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465537"/>
      </p:ext>
    </p:extLst>
  </p:cSld>
  <p:clrMapOvr>
    <a:masterClrMapping/>
  </p:clrMapOvr>
  <p:transition spd="slow">
    <p:wipe dir="d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24257"/>
      </p:ext>
    </p:extLst>
  </p:cSld>
  <p:clrMapOvr>
    <a:masterClrMapping/>
  </p:clrMapOvr>
  <p:transition spd="slow">
    <p:wipe dir="d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7502"/>
      </p:ext>
    </p:extLst>
  </p:cSld>
  <p:clrMapOvr>
    <a:masterClrMapping/>
  </p:clrMapOvr>
  <p:transition spd="slow">
    <p:wipe dir="d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72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47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91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2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033019"/>
      </p:ext>
    </p:extLst>
  </p:cSld>
  <p:clrMapOvr>
    <a:masterClrMapping/>
  </p:clrMapOvr>
  <p:transition spd="slow">
    <p:wipe dir="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5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15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7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1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28442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8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2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10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image" Target="../media/image7.gi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51784" y="5095620"/>
            <a:ext cx="4680520" cy="637636"/>
            <a:chOff x="4223792" y="5006983"/>
            <a:chExt cx="4680520" cy="637636"/>
          </a:xfrm>
        </p:grpSpPr>
        <p:sp>
          <p:nvSpPr>
            <p:cNvPr id="7" name="TextBox 6"/>
            <p:cNvSpPr txBox="1"/>
            <p:nvPr/>
          </p:nvSpPr>
          <p:spPr>
            <a:xfrm>
              <a:off x="5807968" y="5125746"/>
              <a:ext cx="3096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Joint Venture of Japan &amp; Bangladesh</a:t>
              </a:r>
            </a:p>
            <a:p>
              <a:pPr algn="l"/>
              <a:r>
                <a:rPr lang="en-US" sz="1000" kern="2000" spc="300" baseline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www.bjitgroup.com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5006983"/>
              <a:ext cx="1872208" cy="63763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3" y="1339904"/>
            <a:ext cx="3224595" cy="322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439" y="3840286"/>
            <a:ext cx="10081122" cy="73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spc="-1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NEXT DESTINATION</a:t>
            </a:r>
            <a:br>
              <a:rPr lang="en-US" sz="2800" b="1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150" b="1" spc="17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SOFTWARE OUTSOURCING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6898" y="738014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MAKE YOUR SOFTWARE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555946"/>
            <a:ext cx="12189485" cy="650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solidFill>
            <a:srgbClr val="114C69">
              <a:alpha val="6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rgbClr val="114C69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40556"/>
            <a:ext cx="12193858" cy="45719"/>
          </a:xfrm>
          <a:prstGeom prst="rect">
            <a:avLst/>
          </a:prstGeom>
          <a:gradFill>
            <a:gsLst>
              <a:gs pos="100000">
                <a:srgbClr val="FF0000">
                  <a:alpha val="0"/>
                </a:srgbClr>
              </a:gs>
              <a:gs pos="0">
                <a:srgbClr val="FF0000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992544" y="116632"/>
            <a:ext cx="288032" cy="360040"/>
          </a:xfrm>
          <a:prstGeom prst="chevron">
            <a:avLst/>
          </a:prstGeom>
          <a:solidFill>
            <a:srgbClr val="1983A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148302" y="116632"/>
            <a:ext cx="288032" cy="360040"/>
          </a:xfrm>
          <a:prstGeom prst="chevron">
            <a:avLst/>
          </a:prstGeom>
          <a:solidFill>
            <a:srgbClr val="1983A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310052" y="116632"/>
            <a:ext cx="288032" cy="360040"/>
          </a:xfrm>
          <a:prstGeom prst="chevron">
            <a:avLst/>
          </a:prstGeom>
          <a:solidFill>
            <a:srgbClr val="198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11599946" y="134248"/>
            <a:ext cx="474919" cy="3075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FC8735-314F-48BD-9CBE-0B06D722DBB1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787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858" y="-5196"/>
            <a:ext cx="12193860" cy="121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3841" y="113135"/>
            <a:ext cx="12193858" cy="1950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-2700" y="2060848"/>
            <a:ext cx="12193858" cy="2592288"/>
          </a:xfrm>
          <a:prstGeom prst="rect">
            <a:avLst/>
          </a:prstGeom>
          <a:solidFill>
            <a:srgbClr val="097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9337" y="-5196"/>
            <a:ext cx="1440160" cy="2065557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pic>
        <p:nvPicPr>
          <p:cNvPr id="62" name="Picture 19" descr="C:\Users\BJIT_UJJAL\Desktop\bjit_logo_trans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brightnessContrast bright="-41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8" y="692696"/>
            <a:ext cx="6683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58" y="4870296"/>
            <a:ext cx="1676466" cy="14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20339" y="6550083"/>
            <a:ext cx="2944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ＭＳ Ｐゴシック"/>
              </a:rPr>
              <a:t>Copyright @ BJIT Group. All Rights Reserved</a:t>
            </a:r>
            <a:endParaRPr kumimoji="1" lang="ja-JP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5024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08368" y="6381328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2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1D0C5-079E-49C7-B7AA-6B60998B5AD2}"/>
              </a:ext>
            </a:extLst>
          </p:cNvPr>
          <p:cNvSpPr/>
          <p:nvPr/>
        </p:nvSpPr>
        <p:spPr>
          <a:xfrm>
            <a:off x="-1860" y="0"/>
            <a:ext cx="1219386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04512" y="6453336"/>
            <a:ext cx="1152128" cy="262805"/>
          </a:xfrm>
          <a:prstGeom prst="roundRect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</a:t>
            </a:r>
            <a:endParaRPr kumimoji="1" lang="ja-JP" altLang="en-US" sz="1000" b="1" dirty="0">
              <a:latin typeface="Open Sans" panose="020B0606030504020204" pitchFamily="34" charset="0"/>
              <a:ea typeface="Adobe Gothic Std B" panose="020B08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91657" y="6461627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615048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Joint Venture of Japan &amp; Bangladesh</a:t>
            </a:r>
          </a:p>
          <a:p>
            <a:pPr algn="l"/>
            <a:r>
              <a:rPr lang="en-US" sz="1000" kern="20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www.bjitgroup.com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31724"/>
            <a:ext cx="1872208" cy="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4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9416" y="476672"/>
            <a:ext cx="10526001" cy="3958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848528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00428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16603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47" y="6409804"/>
            <a:ext cx="476250" cy="476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821314" y="906868"/>
            <a:ext cx="1103532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1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555946"/>
            <a:ext cx="12189485" cy="650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solidFill>
            <a:srgbClr val="114C69">
              <a:alpha val="6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rgbClr val="114C69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40556"/>
            <a:ext cx="12193858" cy="45719"/>
          </a:xfrm>
          <a:prstGeom prst="rect">
            <a:avLst/>
          </a:prstGeom>
          <a:gradFill>
            <a:gsLst>
              <a:gs pos="100000">
                <a:srgbClr val="FF0000">
                  <a:alpha val="0"/>
                </a:srgbClr>
              </a:gs>
              <a:gs pos="0">
                <a:srgbClr val="FF0000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992544" y="116632"/>
            <a:ext cx="288032" cy="360040"/>
          </a:xfrm>
          <a:prstGeom prst="chevron">
            <a:avLst/>
          </a:prstGeom>
          <a:solidFill>
            <a:srgbClr val="1983A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148302" y="116632"/>
            <a:ext cx="288032" cy="360040"/>
          </a:xfrm>
          <a:prstGeom prst="chevron">
            <a:avLst/>
          </a:prstGeom>
          <a:solidFill>
            <a:srgbClr val="1983A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310052" y="116632"/>
            <a:ext cx="288032" cy="360040"/>
          </a:xfrm>
          <a:prstGeom prst="chevron">
            <a:avLst/>
          </a:prstGeom>
          <a:solidFill>
            <a:srgbClr val="198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11599946" y="134248"/>
            <a:ext cx="474919" cy="3075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FC8735-314F-48BD-9CBE-0B06D722DBB1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787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858" y="-5196"/>
            <a:ext cx="12193860" cy="121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3841" y="113135"/>
            <a:ext cx="12193858" cy="1950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-2700" y="2060848"/>
            <a:ext cx="12193858" cy="2592288"/>
          </a:xfrm>
          <a:prstGeom prst="rect">
            <a:avLst/>
          </a:prstGeom>
          <a:solidFill>
            <a:srgbClr val="097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9337" y="-5196"/>
            <a:ext cx="1440160" cy="2065557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pic>
        <p:nvPicPr>
          <p:cNvPr id="62" name="Picture 19" descr="C:\Users\BJIT_UJJAL\Desktop\bjit_logo_trans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  <a14:imgEffect>
                      <a14:brightnessContrast bright="-41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8" y="692696"/>
            <a:ext cx="6683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58" y="4870296"/>
            <a:ext cx="1676466" cy="1409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20339" y="6550083"/>
            <a:ext cx="2944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ＭＳ Ｐゴシック"/>
              </a:rPr>
              <a:t>Copyright @ BJIT Group. All Rights Reserved</a:t>
            </a:r>
            <a:endParaRPr kumimoji="1" lang="ja-JP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7507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08368" y="6381328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0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51784" y="5095620"/>
            <a:ext cx="4680520" cy="637636"/>
            <a:chOff x="4223792" y="5006983"/>
            <a:chExt cx="4680520" cy="637636"/>
          </a:xfrm>
        </p:grpSpPr>
        <p:sp>
          <p:nvSpPr>
            <p:cNvPr id="7" name="TextBox 6"/>
            <p:cNvSpPr txBox="1"/>
            <p:nvPr/>
          </p:nvSpPr>
          <p:spPr>
            <a:xfrm>
              <a:off x="5807968" y="5125746"/>
              <a:ext cx="3096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Joint Venture of Japan &amp; Bangladesh</a:t>
              </a:r>
            </a:p>
            <a:p>
              <a:pPr algn="l"/>
              <a:r>
                <a:rPr lang="en-US" sz="1000" kern="2000" spc="300" baseline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www.bjitgroup.com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5006983"/>
              <a:ext cx="1872208" cy="63763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3" y="1339904"/>
            <a:ext cx="3224595" cy="322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439" y="3840286"/>
            <a:ext cx="10081122" cy="73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spc="-1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NEXT DESTINATION</a:t>
            </a:r>
            <a:br>
              <a:rPr lang="en-US" sz="2800" b="1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150" b="1" spc="17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SOFTWARE OUTSOURCING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6898" y="738014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MAKE YOUR SOFTWARE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28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1D0C5-079E-49C7-B7AA-6B60998B5AD2}"/>
              </a:ext>
            </a:extLst>
          </p:cNvPr>
          <p:cNvSpPr/>
          <p:nvPr/>
        </p:nvSpPr>
        <p:spPr>
          <a:xfrm>
            <a:off x="-1860" y="0"/>
            <a:ext cx="1219386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04512" y="6453336"/>
            <a:ext cx="1152128" cy="262805"/>
          </a:xfrm>
          <a:prstGeom prst="roundRect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</a:t>
            </a:r>
            <a:endParaRPr kumimoji="1" lang="ja-JP" altLang="en-US" sz="1000" b="1" dirty="0">
              <a:latin typeface="Open Sans" panose="020B0606030504020204" pitchFamily="34" charset="0"/>
              <a:ea typeface="Adobe Gothic Std B" panose="020B08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91657" y="6461627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615048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Joint Venture of Japan &amp; Bangladesh</a:t>
            </a:r>
          </a:p>
          <a:p>
            <a:pPr algn="l"/>
            <a:r>
              <a:rPr lang="en-US" sz="1000" kern="20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www.bjitgroup.com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31724"/>
            <a:ext cx="1872208" cy="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9416" y="476672"/>
            <a:ext cx="10526001" cy="3958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848528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00428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16603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47" y="6409804"/>
            <a:ext cx="476250" cy="476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821314" y="906868"/>
            <a:ext cx="1103532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6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fritz/absps/imagenet.pdf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html#loss-functions" TargetMode="External"/><Relationship Id="rId1" Type="http://schemas.openxmlformats.org/officeDocument/2006/relationships/slideLayout" Target="../slideLayouts/slideLayout1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1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" TargetMode="External"/><Relationship Id="rId7" Type="http://schemas.openxmlformats.org/officeDocument/2006/relationships/hyperlink" Target="https://playground.tensorflow.org/" TargetMode="External"/><Relationship Id="rId2" Type="http://schemas.openxmlformats.org/officeDocument/2006/relationships/hyperlink" Target="http://www.deeplearningbook.org/contents/mlp.html" TargetMode="Externa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arxiv.org/pdf/1502.05767.pdf" TargetMode="External"/><Relationship Id="rId5" Type="http://schemas.openxmlformats.org/officeDocument/2006/relationships/hyperlink" Target="https://arxiv.org/abs/1609.04747" TargetMode="External"/><Relationship Id="rId4" Type="http://schemas.openxmlformats.org/officeDocument/2006/relationships/hyperlink" Target="https://skymind.ai/wiki/neural-networ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79B330-DC7E-466E-9D99-2BBF1BBB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90" y="2336475"/>
            <a:ext cx="7200314" cy="933096"/>
          </a:xfrm>
        </p:spPr>
        <p:txBody>
          <a:bodyPr/>
          <a:lstStyle/>
          <a:p>
            <a:r>
              <a:rPr lang="en-US" dirty="0"/>
              <a:t>Deep Learning Training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C1A73E-7555-4D51-B1D4-812718CBA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1400" y="3571417"/>
            <a:ext cx="7743093" cy="615497"/>
          </a:xfrm>
        </p:spPr>
        <p:txBody>
          <a:bodyPr/>
          <a:lstStyle/>
          <a:p>
            <a:r>
              <a:rPr lang="en-US" dirty="0"/>
              <a:t>Lecture 2: Deep Neural Network Structure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919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Derivative: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continuously differentiable</a:t>
                </a:r>
              </a:p>
              <a:p>
                <a:pPr lvl="1"/>
                <a:r>
                  <a:rPr lang="en-US" dirty="0"/>
                  <a:t>Bounded output in [0, 1] range</a:t>
                </a:r>
              </a:p>
              <a:p>
                <a:pPr lvl="1"/>
                <a:r>
                  <a:rPr lang="en-US" dirty="0"/>
                  <a:t>Can be used as binary classifier</a:t>
                </a:r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Vanishing gradients</a:t>
                </a:r>
              </a:p>
              <a:p>
                <a:pPr lvl="1"/>
                <a:r>
                  <a:rPr lang="en-US" dirty="0"/>
                  <a:t>Computationally expensive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8F2FDE-4D9D-431F-8E36-917C18E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Function: Sigmoid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6A1D1E4A-F09F-48A5-879C-40B9949C1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52" y="1471888"/>
            <a:ext cx="5445301" cy="36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Derivative: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continuously differentiable</a:t>
                </a:r>
              </a:p>
              <a:p>
                <a:pPr lvl="1"/>
                <a:r>
                  <a:rPr lang="en-US" dirty="0"/>
                  <a:t>Bounded output in [-1, 1] range</a:t>
                </a:r>
              </a:p>
              <a:p>
                <a:pPr lvl="1"/>
                <a:r>
                  <a:rPr lang="en-US" dirty="0"/>
                  <a:t>Approximates identity near origin</a:t>
                </a:r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Vanishing gradients</a:t>
                </a:r>
              </a:p>
              <a:p>
                <a:pPr lvl="1"/>
                <a:r>
                  <a:rPr lang="en-US" dirty="0"/>
                  <a:t>Computationally expensive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8F2FDE-4D9D-431F-8E36-917C18E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Function: Tanh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E908B-113B-4D27-B580-F31371653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937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8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Derivative: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Avoids vanishing gradient</a:t>
                </a:r>
              </a:p>
              <a:p>
                <a:pPr lvl="1"/>
                <a:r>
                  <a:rPr lang="en-US" dirty="0"/>
                  <a:t>Computationally inexpensive</a:t>
                </a:r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Dying ReLU problem</a:t>
                </a:r>
              </a:p>
              <a:p>
                <a:pPr lvl="1"/>
                <a:r>
                  <a:rPr lang="en-US" dirty="0"/>
                  <a:t>Unbounded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 ∞)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Non differentiable at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8F2FDE-4D9D-431F-8E36-917C18E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Function: ReLU (Rectified Linear Unit)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753235-8CF4-453D-99DC-378FEBFF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3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=0.01 </m:t>
                    </m:r>
                  </m:oMath>
                </a14:m>
                <a:r>
                  <a:rPr lang="en-US" dirty="0"/>
                  <a:t>for Leaky ReLU</a:t>
                </a:r>
              </a:p>
              <a:p>
                <a:r>
                  <a:rPr lang="en-US" dirty="0"/>
                  <a:t>Derivative: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Doesn’t have dying ReLU problem</a:t>
                </a:r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Improvement not always consistent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8F2FDE-4D9D-431F-8E36-917C18E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Function: Leaky ReLU and Parametric ReLU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79BB37-AA1F-4CB4-8B86-7B7B5FA32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0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C9CD0-810E-4EE8-B08F-23FAE239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training deep feedforward network ReLU is better</a:t>
            </a:r>
          </a:p>
          <a:p>
            <a:r>
              <a:rPr lang="en-US" dirty="0"/>
              <a:t>Sigmoid/Tanh are used in some gated units</a:t>
            </a:r>
          </a:p>
          <a:p>
            <a:pPr marL="0" indent="0">
              <a:buNone/>
            </a:pPr>
            <a:r>
              <a:rPr lang="en-US" dirty="0"/>
              <a:t>	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48FC4-9410-453B-9311-A38AE5FF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function: What to choose</a:t>
            </a:r>
          </a:p>
        </p:txBody>
      </p:sp>
      <p:pic>
        <p:nvPicPr>
          <p:cNvPr id="1026" name="Picture 2" descr="alexplot.jpeg">
            <a:extLst>
              <a:ext uri="{FF2B5EF4-FFF2-40B4-BE49-F238E27FC236}">
                <a16:creationId xmlns:a16="http://schemas.microsoft.com/office/drawing/2014/main" id="{A24A554B-9307-4C2B-B843-2A661DF4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69" y="1852819"/>
            <a:ext cx="4473644" cy="35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11690-64F2-4942-A396-473DC0A23131}"/>
              </a:ext>
            </a:extLst>
          </p:cNvPr>
          <p:cNvSpPr txBox="1"/>
          <p:nvPr/>
        </p:nvSpPr>
        <p:spPr>
          <a:xfrm>
            <a:off x="1786615" y="5418922"/>
            <a:ext cx="861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ReLU (solid line) vs </a:t>
            </a:r>
            <a:r>
              <a:rPr lang="en-US" dirty="0" err="1"/>
              <a:t>tanh</a:t>
            </a:r>
            <a:r>
              <a:rPr lang="en-US" dirty="0"/>
              <a:t> neurons (dashed line) convergence rate (</a:t>
            </a:r>
            <a:r>
              <a:rPr lang="en-US" dirty="0" err="1">
                <a:hlinkClick r:id="rId3"/>
              </a:rPr>
              <a:t>Krizhevsky</a:t>
            </a:r>
            <a:r>
              <a:rPr lang="en-US" dirty="0">
                <a:hlinkClick r:id="rId3"/>
              </a:rPr>
              <a:t> et al.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8430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in output layers to generate probability distribution in output layer</a:t>
                </a:r>
              </a:p>
              <a:p>
                <a:r>
                  <a:rPr lang="en-US" dirty="0"/>
                  <a:t>Used for classification problem along with cross entropy loss</a:t>
                </a:r>
              </a:p>
              <a:p>
                <a:r>
                  <a:rPr lang="en-US" dirty="0"/>
                  <a:t>Not used in intermediate layer</a:t>
                </a:r>
              </a:p>
              <a:p>
                <a:r>
                  <a:rPr lang="en-US" dirty="0"/>
                  <a:t>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AD8ADC-4C4E-427F-A559-7D8E71CD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8F2FDE-4D9D-431F-8E36-917C18E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852944"/>
                  </p:ext>
                </p:extLst>
              </p:nvPr>
            </p:nvGraphicFramePr>
            <p:xfrm>
              <a:off x="2847703" y="3635871"/>
              <a:ext cx="5982788" cy="18682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5697">
                      <a:extLst>
                        <a:ext uri="{9D8B030D-6E8A-4147-A177-3AD203B41FA5}">
                          <a16:colId xmlns:a16="http://schemas.microsoft.com/office/drawing/2014/main" val="1361970783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4163384865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3507741789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3000174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Logit(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7604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11.0232</a:t>
                          </a:r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just"/>
                          <a:endParaRPr lang="en-US" dirty="0"/>
                        </a:p>
                        <a:p>
                          <a:pPr algn="just"/>
                          <a:r>
                            <a:rPr lang="en-US" dirty="0"/>
                            <a:t>14.9498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0.7373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46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3.3201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0.2221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1499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0.6065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0.0406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200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7852944"/>
                  </p:ext>
                </p:extLst>
              </p:nvPr>
            </p:nvGraphicFramePr>
            <p:xfrm>
              <a:off x="2847703" y="3635871"/>
              <a:ext cx="5982788" cy="18682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5697">
                      <a:extLst>
                        <a:ext uri="{9D8B030D-6E8A-4147-A177-3AD203B41FA5}">
                          <a16:colId xmlns:a16="http://schemas.microsoft.com/office/drawing/2014/main" val="1361970783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4163384865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3507741789"/>
                        </a:ext>
                      </a:extLst>
                    </a:gridCol>
                    <a:gridCol w="1495697">
                      <a:extLst>
                        <a:ext uri="{9D8B030D-6E8A-4147-A177-3AD203B41FA5}">
                          <a16:colId xmlns:a16="http://schemas.microsoft.com/office/drawing/2014/main" val="300017493"/>
                        </a:ext>
                      </a:extLst>
                    </a:gridCol>
                  </a:tblGrid>
                  <a:tr h="7557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7" t="-4032" r="-300000" b="-1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16" t="-4032" r="-201224" b="-1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32" r="-100407" b="-1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224" t="-4032" r="-816" b="-15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7604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11.0232</a:t>
                          </a:r>
                          <a:endParaRPr lang="en-US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just"/>
                          <a:endParaRPr lang="en-US" dirty="0" smtClean="0"/>
                        </a:p>
                        <a:p>
                          <a:pPr algn="just"/>
                          <a:r>
                            <a:rPr lang="en-US" dirty="0" smtClean="0"/>
                            <a:t>14.9498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0.7373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46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3.3201</a:t>
                          </a:r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0.2221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1499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0.6065</a:t>
                          </a:r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0.0406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200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089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8318E-1269-4E7B-A27C-C6675CAD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to shift the activation curve</a:t>
            </a:r>
          </a:p>
          <a:p>
            <a:r>
              <a:rPr lang="en-US" dirty="0"/>
              <a:t>Without bias term output will be zero if input is zero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4EF8F4-06ED-4102-AA07-3E6DE21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bias</a:t>
            </a:r>
          </a:p>
        </p:txBody>
      </p:sp>
      <p:pic>
        <p:nvPicPr>
          <p:cNvPr id="8" name="Picture 4" descr="https://i.stack.imgur.com/nsDCc.gif">
            <a:extLst>
              <a:ext uri="{FF2B5EF4-FFF2-40B4-BE49-F238E27FC236}">
                <a16:creationId xmlns:a16="http://schemas.microsoft.com/office/drawing/2014/main" id="{A29EB8A2-BD44-4624-92EB-19CC51985C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39" y="2084167"/>
            <a:ext cx="4131365" cy="30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i.stack.imgur.com/7rl1h.gif">
            <a:extLst>
              <a:ext uri="{FF2B5EF4-FFF2-40B4-BE49-F238E27FC236}">
                <a16:creationId xmlns:a16="http://schemas.microsoft.com/office/drawing/2014/main" id="{05C1DBE1-4812-42D3-831A-85C7DAFB39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48" y="2107357"/>
            <a:ext cx="4131364" cy="30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0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how well we can model the dataset</a:t>
            </a:r>
          </a:p>
          <a:p>
            <a:r>
              <a:rPr lang="en-US" dirty="0"/>
              <a:t>Predicted value close to actual value =&gt; low loss</a:t>
            </a:r>
          </a:p>
          <a:p>
            <a:r>
              <a:rPr lang="en-US" dirty="0"/>
              <a:t>Predicted value far off from actual value =&gt; high loss</a:t>
            </a:r>
          </a:p>
          <a:p>
            <a:r>
              <a:rPr lang="en-US" dirty="0"/>
              <a:t>Usually loss is always positive</a:t>
            </a:r>
          </a:p>
          <a:p>
            <a:r>
              <a:rPr lang="en-US" dirty="0"/>
              <a:t>Goal is to achieve minimum loss (zero)</a:t>
            </a:r>
          </a:p>
          <a:p>
            <a:r>
              <a:rPr lang="en-US" dirty="0">
                <a:hlinkClick r:id="rId2"/>
              </a:rPr>
              <a:t>https://pytorch.org/docs/stable/nn.html#loss-functions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306206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𝑝𝑟𝑒𝑑𝑖𝑐𝑡𝑒𝑑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Used for regression problems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output of a linear layer</a:t>
                </a:r>
              </a:p>
              <a:p>
                <a:r>
                  <a:rPr lang="en-US" dirty="0"/>
                  <a:t>Why don’t we use mean absolute error?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Loss</a:t>
            </a:r>
          </a:p>
        </p:txBody>
      </p:sp>
      <p:pic>
        <p:nvPicPr>
          <p:cNvPr id="1026" name="Picture 2" descr="https://cdn-images-1.medium.com/max/800/1*1HMxul957ryKeUi_1FRG7A.png">
            <a:extLst>
              <a:ext uri="{FF2B5EF4-FFF2-40B4-BE49-F238E27FC236}">
                <a16:creationId xmlns:a16="http://schemas.microsoft.com/office/drawing/2014/main" id="{9C0E8609-EB3D-412E-922E-DC8EFC45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497" y="476672"/>
            <a:ext cx="4878548" cy="365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56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𝐶𝐸𝐿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𝑠𝑎𝑚𝑝𝑙𝑒𝑠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𝑐𝑙𝑎𝑠𝑠𝑒𝑠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𝑝𝑟𝑒𝑑𝑖𝑐𝑡𝑒𝑑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binary classification: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𝐶𝐸𝐿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Used for classification problems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is the output of sigmoid/softmax layer (i.e., a probability)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</p:spTree>
    <p:extLst>
      <p:ext uri="{BB962C8B-B14F-4D97-AF65-F5344CB8AC3E}">
        <p14:creationId xmlns:p14="http://schemas.microsoft.com/office/powerpoint/2010/main" val="154738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B2FD64-E88A-4CFE-9CC1-532ABB4F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Motivation</a:t>
            </a:r>
          </a:p>
          <a:p>
            <a:r>
              <a:rPr lang="en-US" dirty="0"/>
              <a:t>Artificial Neuron</a:t>
            </a:r>
          </a:p>
          <a:p>
            <a:r>
              <a:rPr lang="en-US" dirty="0"/>
              <a:t>Neural Network Structure</a:t>
            </a:r>
          </a:p>
          <a:p>
            <a:r>
              <a:rPr lang="en-US" dirty="0"/>
              <a:t>Deep Neural Network</a:t>
            </a:r>
          </a:p>
          <a:p>
            <a:r>
              <a:rPr lang="en-US" dirty="0"/>
              <a:t>Activation Functions</a:t>
            </a:r>
          </a:p>
          <a:p>
            <a:r>
              <a:rPr lang="en-US" dirty="0"/>
              <a:t>Sigmoid, Tanh, ReLU, Softmax</a:t>
            </a:r>
          </a:p>
          <a:p>
            <a:r>
              <a:rPr lang="en-US" dirty="0"/>
              <a:t>Importance of Bias</a:t>
            </a:r>
          </a:p>
          <a:p>
            <a:r>
              <a:rPr lang="en-US" dirty="0"/>
              <a:t>Loss function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Back-Propagation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0C42C-1A02-4DCB-82AB-E0C348AA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208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64969071-518A-4AFC-9848-780B85D2A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is a way to minimize an objective function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parameterized by a model</a:t>
                </a:r>
                <a:r>
                  <a:rPr lang="en-US" dirty="0"/>
                  <a:t>’</a:t>
                </a:r>
                <a:r>
                  <a:rPr lang="el-GR" dirty="0"/>
                  <a:t>s</a:t>
                </a:r>
                <a:r>
                  <a:rPr lang="en-US" dirty="0"/>
                  <a:t>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dirty="0"/>
                  <a:t> by updating the parameters in the opposite direction of the gradient of the</a:t>
                </a:r>
                <a:r>
                  <a:rPr lang="en-US" dirty="0"/>
                  <a:t> objective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respect to the parameters.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64969071-518A-4AFC-9848-780B85D2A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776" r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709CC4-B81E-4340-BD53-C1A3B845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Picture 2" descr="https://cdn-images-1.medium.com/max/1600/0*rBQI7uBhBKE8KT-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35" y="2428486"/>
            <a:ext cx="5647895" cy="30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5621" y="2681441"/>
                <a:ext cx="524901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ctr">
                  <a:buFont typeface="Wingdings" panose="05000000000000000000" pitchFamily="2" charset="2"/>
                  <a:buChar char="q"/>
                </a:pPr>
                <a:r>
                  <a:rPr lang="en-US" sz="2000" i="1" dirty="0"/>
                  <a:t>Update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IV_matha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x-IV_matha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x-IV_mathan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x-IV_mathan" sz="2000">
                        <a:latin typeface="Cambria Math" panose="02040503050406030204" pitchFamily="18" charset="0"/>
                      </a:rPr>
                      <m:t>𝜂</m:t>
                    </m:r>
                    <m:r>
                      <a:rPr lang="x-IV_mathan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x-IV_matha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0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x-IV_mathan" sz="20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x-IV_mathan" sz="200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x-IV_matha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IV_matha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IV_mathan" sz="20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x-IV_mathan" sz="20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parameter value at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time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the parameter value at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time step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learning rate, a small positive number that determines the step size we take towards a local minima.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21" y="2681441"/>
                <a:ext cx="5249013" cy="2554545"/>
              </a:xfrm>
              <a:prstGeom prst="rect">
                <a:avLst/>
              </a:prstGeom>
              <a:blipFill>
                <a:blip r:embed="rId4"/>
                <a:stretch>
                  <a:fillRect l="-1045" t="-1432" r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5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106753-A7B9-4F91-A947-808F0312F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6335302" cy="5490914"/>
          </a:xfrm>
        </p:spPr>
        <p:txBody>
          <a:bodyPr/>
          <a:lstStyle/>
          <a:p>
            <a:r>
              <a:rPr lang="en-US" dirty="0"/>
              <a:t>Analogous to climbing down a mountain in heavy fog</a:t>
            </a:r>
          </a:p>
          <a:p>
            <a:r>
              <a:rPr lang="en-US" dirty="0"/>
              <a:t>steepness of the hill =&gt; slope</a:t>
            </a:r>
          </a:p>
          <a:p>
            <a:r>
              <a:rPr lang="en-US" dirty="0"/>
              <a:t>Instrument to measure steepness =&gt; differentiation</a:t>
            </a:r>
          </a:p>
          <a:p>
            <a:r>
              <a:rPr lang="en-US" dirty="0"/>
              <a:t>Interval between measurement =&gt; Learning rate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898246-C043-4412-BF3E-0694D784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Analogy</a:t>
            </a:r>
          </a:p>
        </p:txBody>
      </p:sp>
      <p:pic>
        <p:nvPicPr>
          <p:cNvPr id="1026" name="Picture 2" descr="https://upload.wikimedia.org/wikipedia/commons/thumb/c/c7/Okanogan-Wenatchee_National_Forest%2C_morning_fog_shrouds_trees_%2837171636495%29.jpg/800px-Okanogan-Wenatchee_National_Forest%2C_morning_fog_shrouds_trees_%2837171636495%29.jpg">
            <a:extLst>
              <a:ext uri="{FF2B5EF4-FFF2-40B4-BE49-F238E27FC236}">
                <a16:creationId xmlns:a16="http://schemas.microsoft.com/office/drawing/2014/main" id="{58198785-15A1-438B-92C6-4410BDA7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83" y="1952472"/>
            <a:ext cx="5244536" cy="34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3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6248B-79F1-450E-AC14-166210C9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method of training with gradient descent</a:t>
            </a:r>
          </a:p>
          <a:p>
            <a:r>
              <a:rPr lang="en-US" dirty="0"/>
              <a:t>Avoids repeated calculation by exploiting chain rule of differentiation</a:t>
            </a:r>
          </a:p>
          <a:p>
            <a:r>
              <a:rPr lang="en-US" dirty="0"/>
              <a:t>Introduced in 1986 by </a:t>
            </a:r>
            <a:r>
              <a:rPr lang="en-US" dirty="0">
                <a:hlinkClick r:id="rId2"/>
              </a:rPr>
              <a:t>Rumelhart et. al.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B823-D752-4765-924E-A03FF654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1" y="2508997"/>
            <a:ext cx="7458075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9120" y="6212541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Overview of back propagation </a:t>
            </a:r>
          </a:p>
        </p:txBody>
      </p:sp>
    </p:spTree>
    <p:extLst>
      <p:ext uri="{BB962C8B-B14F-4D97-AF65-F5344CB8AC3E}">
        <p14:creationId xmlns:p14="http://schemas.microsoft.com/office/powerpoint/2010/main" val="117441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5E66C9-7398-4DFE-9CCA-3E9BB7B29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convergence rate</a:t>
            </a:r>
          </a:p>
          <a:p>
            <a:r>
              <a:rPr lang="en-US" dirty="0"/>
              <a:t>Too low =&gt; slow convergence, too high =&gt; may diverge</a:t>
            </a:r>
          </a:p>
          <a:p>
            <a:pPr marL="457200" indent="-45720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1B0EB4-78C3-46E2-9711-C2435879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Learning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9B4AD-DB53-4525-8039-4899DCD67A80}"/>
              </a:ext>
            </a:extLst>
          </p:cNvPr>
          <p:cNvSpPr txBox="1"/>
          <p:nvPr/>
        </p:nvSpPr>
        <p:spPr>
          <a:xfrm>
            <a:off x="790926" y="5757280"/>
            <a:ext cx="1061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Effect of learning rate on convergence of a simple quadratic function(left) 0.02 (middle) 0.05 (right) 0.95</a:t>
            </a:r>
          </a:p>
        </p:txBody>
      </p:sp>
      <p:pic>
        <p:nvPicPr>
          <p:cNvPr id="26" name="Picture 25" descr="A close up of a person&#10;&#10;Description automatically generated">
            <a:extLst>
              <a:ext uri="{FF2B5EF4-FFF2-40B4-BE49-F238E27FC236}">
                <a16:creationId xmlns:a16="http://schemas.microsoft.com/office/drawing/2014/main" id="{5201CF15-93C6-4A4D-BD6A-4B3FE3A4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4" y="1825414"/>
            <a:ext cx="4021432" cy="4021432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D0FF4E83-09CA-42D7-9C3D-89F7886B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84" y="1803822"/>
            <a:ext cx="4021432" cy="4021432"/>
          </a:xfrm>
          <a:prstGeom prst="rect">
            <a:avLst/>
          </a:prstGeom>
        </p:spPr>
      </p:pic>
      <p:pic>
        <p:nvPicPr>
          <p:cNvPr id="30" name="Picture 29" descr="A close up of a person&#10;&#10;Description automatically generated">
            <a:extLst>
              <a:ext uri="{FF2B5EF4-FFF2-40B4-BE49-F238E27FC236}">
                <a16:creationId xmlns:a16="http://schemas.microsoft.com/office/drawing/2014/main" id="{A041B0E5-90CD-4C6D-9EB1-B3AB9862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88" y="1825648"/>
            <a:ext cx="4021432" cy="40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9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vanilla gradient descent we need to compute gradient for entire dataset</a:t>
            </a:r>
          </a:p>
          <a:p>
            <a:pPr lvl="1"/>
            <a:r>
              <a:rPr lang="en-US" dirty="0"/>
              <a:t>Very slow </a:t>
            </a:r>
          </a:p>
          <a:p>
            <a:pPr lvl="1"/>
            <a:r>
              <a:rPr lang="en-US" dirty="0"/>
              <a:t>Intractable for large dataset</a:t>
            </a:r>
          </a:p>
          <a:p>
            <a:r>
              <a:rPr lang="en-US" dirty="0"/>
              <a:t>SGD performs a parameter update for each training example</a:t>
            </a:r>
          </a:p>
          <a:p>
            <a:pPr lvl="1"/>
            <a:r>
              <a:rPr lang="en-US" dirty="0"/>
              <a:t>Much faster</a:t>
            </a:r>
          </a:p>
          <a:p>
            <a:pPr lvl="1"/>
            <a:r>
              <a:rPr lang="en-US" dirty="0"/>
              <a:t>Can be trained online(when new data becomes available)</a:t>
            </a:r>
          </a:p>
          <a:p>
            <a:pPr lvl="1"/>
            <a:r>
              <a:rPr lang="en-US" dirty="0"/>
              <a:t>Fluctuates heavily</a:t>
            </a:r>
          </a:p>
          <a:p>
            <a:r>
              <a:rPr lang="en-US" dirty="0"/>
              <a:t>Mini-batch gradient descent preforms an update for every mini-batch of n training examples</a:t>
            </a:r>
          </a:p>
          <a:p>
            <a:pPr lvl="1"/>
            <a:r>
              <a:rPr lang="en-US" dirty="0"/>
              <a:t>reduces the variance of parameter updates</a:t>
            </a:r>
          </a:p>
          <a:p>
            <a:pPr lvl="1"/>
            <a:r>
              <a:rPr lang="en-US" dirty="0"/>
              <a:t>Can make use of optimized matrix multiplication routine and hardware</a:t>
            </a:r>
            <a:endParaRPr lang="x-IV_matha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and 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29126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Choosing a proper learning rate can be difficult</a:t>
            </a:r>
          </a:p>
          <a:p>
            <a:pPr fontAlgn="ctr"/>
            <a:r>
              <a:rPr lang="en-US" dirty="0"/>
              <a:t>The same learning rate applies to all parameter updates </a:t>
            </a:r>
          </a:p>
          <a:p>
            <a:pPr fontAlgn="ctr"/>
            <a:r>
              <a:rPr lang="en-US" dirty="0"/>
              <a:t>It's very difficult for SGD to escape numerous suboptimal local minima especially the saddle points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mini-batch vanilla gradient descent</a:t>
            </a:r>
          </a:p>
        </p:txBody>
      </p:sp>
      <p:pic>
        <p:nvPicPr>
          <p:cNvPr id="2052" name="Picture 4" descr="local min &#10;local max &#10;saddle point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16" y="2945675"/>
            <a:ext cx="8743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C9695-7967-4F7B-8B79-E288CA3A4E00}"/>
              </a:ext>
            </a:extLst>
          </p:cNvPr>
          <p:cNvSpPr txBox="1"/>
          <p:nvPr/>
        </p:nvSpPr>
        <p:spPr>
          <a:xfrm>
            <a:off x="3773779" y="5602915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Local extrema and saddle points</a:t>
            </a:r>
          </a:p>
        </p:txBody>
      </p:sp>
    </p:spTree>
    <p:extLst>
      <p:ext uri="{BB962C8B-B14F-4D97-AF65-F5344CB8AC3E}">
        <p14:creationId xmlns:p14="http://schemas.microsoft.com/office/powerpoint/2010/main" val="205618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  <a:p>
            <a:r>
              <a:rPr lang="en-US" dirty="0"/>
              <a:t>Nesterov accelerated gradient(NAG)</a:t>
            </a:r>
          </a:p>
          <a:p>
            <a:r>
              <a:rPr lang="en-US" dirty="0"/>
              <a:t>Adagrad(Adaptive gradient)</a:t>
            </a:r>
          </a:p>
          <a:p>
            <a:r>
              <a:rPr lang="en-US" dirty="0"/>
              <a:t>RMSprop</a:t>
            </a:r>
          </a:p>
          <a:p>
            <a:r>
              <a:rPr lang="en-US" dirty="0"/>
              <a:t>Adadelta</a:t>
            </a:r>
          </a:p>
          <a:p>
            <a:r>
              <a:rPr lang="en-US" dirty="0"/>
              <a:t>Adam(Adaptive Momentum Estimation)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Extensions and Variants</a:t>
            </a:r>
          </a:p>
        </p:txBody>
      </p:sp>
    </p:spTree>
    <p:extLst>
      <p:ext uri="{BB962C8B-B14F-4D97-AF65-F5344CB8AC3E}">
        <p14:creationId xmlns:p14="http://schemas.microsoft.com/office/powerpoint/2010/main" val="425181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ctr"/>
                <a:r>
                  <a:rPr lang="en-US" i="1" dirty="0"/>
                  <a:t>Update rule: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x-IV_mathan">
                        <a:latin typeface="Cambria Math" panose="02040503050406030204" pitchFamily="18" charset="0"/>
                      </a:rPr>
                      <m:t>+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x-IV_mathan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IV_mathan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x-IV_matha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x-IV_matha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x-IV_mathan" dirty="0"/>
              </a:p>
              <a:p>
                <a:pPr marL="397800" lvl="1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momentum value which is usually set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or similar value</a:t>
                </a:r>
                <a:endParaRPr lang="x-IV_mathan" dirty="0"/>
              </a:p>
              <a:p>
                <a:r>
                  <a:rPr lang="" dirty="0"/>
                  <a:t>Equivalent to rolling a ball down a hill</a:t>
                </a:r>
              </a:p>
              <a:p>
                <a:r>
                  <a:rPr lang="en-US" dirty="0"/>
                  <a:t>update depends on all of the previous gradients with exponentially decaying contributions</a:t>
                </a:r>
                <a:endParaRPr lang="x-IV_matha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Momentum</a:t>
            </a:r>
          </a:p>
        </p:txBody>
      </p:sp>
    </p:spTree>
    <p:extLst>
      <p:ext uri="{BB962C8B-B14F-4D97-AF65-F5344CB8AC3E}">
        <p14:creationId xmlns:p14="http://schemas.microsoft.com/office/powerpoint/2010/main" val="404723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1552340"/>
          </a:xfrm>
        </p:spPr>
        <p:txBody>
          <a:bodyPr/>
          <a:lstStyle/>
          <a:p>
            <a:r>
              <a:rPr lang="en-US" dirty="0"/>
              <a:t>adapts the learning rate to the parameters, performing larger updates for infrequent and smaller updates for frequent parameters.</a:t>
            </a:r>
          </a:p>
          <a:p>
            <a:r>
              <a:rPr lang="en-US" dirty="0"/>
              <a:t>Doesn’t require much tuning of learning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Adagrad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90555" y="2903410"/>
            <a:ext cx="11665296" cy="155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Works very well across different tasks</a:t>
            </a:r>
          </a:p>
          <a:p>
            <a:r>
              <a:rPr lang="en-US" dirty="0"/>
              <a:t>Usually faster convergence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868145" y="244275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300" b="1" kern="12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299373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47D06E-D7A4-44A4-ABCC-AABE706B6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4950" indent="-514350">
              <a:buFont typeface="+mj-lt"/>
              <a:buAutoNum type="arabicPeriod"/>
            </a:pPr>
            <a:r>
              <a:rPr lang="en-US" dirty="0"/>
              <a:t>Parameter count of a neural network </a:t>
            </a:r>
          </a:p>
          <a:p>
            <a:pPr marL="454950" indent="-514350">
              <a:buFont typeface="+mj-lt"/>
              <a:buAutoNum type="arabicPeriod"/>
            </a:pPr>
            <a:r>
              <a:rPr lang="en-US" dirty="0"/>
              <a:t>Plot different activation functions and their derivative </a:t>
            </a:r>
          </a:p>
          <a:p>
            <a:pPr marL="454950" indent="-514350">
              <a:buFont typeface="+mj-lt"/>
              <a:buAutoNum type="arabicPeriod"/>
            </a:pPr>
            <a:r>
              <a:rPr lang="en-US" dirty="0"/>
              <a:t>PyTorch Basics</a:t>
            </a:r>
          </a:p>
          <a:p>
            <a:pPr marL="454950" indent="-514350">
              <a:buFont typeface="+mj-lt"/>
              <a:buAutoNum type="arabicPeriod"/>
            </a:pPr>
            <a:r>
              <a:rPr lang="en-US" dirty="0"/>
              <a:t>Learn to use different optimizers in PyTorch</a:t>
            </a:r>
          </a:p>
          <a:p>
            <a:pPr marL="454950" indent="-514350">
              <a:buFont typeface="+mj-lt"/>
              <a:buAutoNum type="arabicPeriod"/>
            </a:pPr>
            <a:r>
              <a:rPr lang="en-US" dirty="0"/>
              <a:t>Learn to use different loss functions in PyTorch</a:t>
            </a:r>
          </a:p>
          <a:p>
            <a:pPr marL="454950" indent="-514350">
              <a:buFont typeface="+mj-lt"/>
              <a:buAutoNum type="arabicPeriod"/>
            </a:pPr>
            <a:r>
              <a:rPr lang="en-US" dirty="0"/>
              <a:t>Autograd in PyTorch</a:t>
            </a:r>
          </a:p>
          <a:p>
            <a:pPr marL="454950" indent="-514350">
              <a:buFont typeface="+mj-lt"/>
              <a:buAutoNum type="arabicPeriod"/>
            </a:pPr>
            <a:endParaRPr lang="en-US" dirty="0"/>
          </a:p>
          <a:p>
            <a:pPr marL="4549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1AD02A-A989-4D20-9D43-6CB949E3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95357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91BDE2-AE11-487E-B54B-28ABB4E2B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Basic computational unit of the brain is neuron</a:t>
                </a:r>
              </a:p>
              <a:p>
                <a:r>
                  <a:rPr lang="en-US" dirty="0"/>
                  <a:t>Approximately 100 billion neurons in human nervous systems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dirty="0"/>
                  <a:t> synaptic connections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91BDE2-AE11-487E-B54B-28ABB4E2B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B1A2771-A3DF-4CE5-8E46-E39013B7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Motivation</a:t>
            </a:r>
          </a:p>
        </p:txBody>
      </p:sp>
      <p:pic>
        <p:nvPicPr>
          <p:cNvPr id="1026" name="Picture 2" descr="neuron.png">
            <a:extLst>
              <a:ext uri="{FF2B5EF4-FFF2-40B4-BE49-F238E27FC236}">
                <a16:creationId xmlns:a16="http://schemas.microsoft.com/office/drawing/2014/main" id="{5088EE7C-8DE1-4BEA-8E94-4FDFA0AA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16" y="2596530"/>
            <a:ext cx="72199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D4098-5EAF-4D71-A377-FE9CA4094131}"/>
              </a:ext>
            </a:extLst>
          </p:cNvPr>
          <p:cNvSpPr txBox="1"/>
          <p:nvPr/>
        </p:nvSpPr>
        <p:spPr>
          <a:xfrm>
            <a:off x="4081670" y="5847313"/>
            <a:ext cx="25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218418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952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9600" dirty="0"/>
              <a:t>Thank You</a:t>
            </a:r>
            <a:endParaRPr sz="9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http://www.deeplearningbook.org/contents/mlp.html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http://cs231n.github.io/</a:t>
            </a:r>
            <a:endParaRPr lang="en-US" dirty="0"/>
          </a:p>
          <a:p>
            <a:r>
              <a:rPr lang="en-US" dirty="0">
                <a:hlinkClick r:id="rId4"/>
              </a:rPr>
              <a:t>https://skymind.ai/wiki/neural-network</a:t>
            </a:r>
            <a:endParaRPr lang="en-US" dirty="0"/>
          </a:p>
          <a:p>
            <a:r>
              <a:rPr lang="x-none" dirty="0">
                <a:hlinkClick r:id="rId5"/>
              </a:rPr>
              <a:t>https://arxiv.org/abs/1609.04747</a:t>
            </a:r>
            <a:endParaRPr lang="en-US" dirty="0"/>
          </a:p>
          <a:p>
            <a:r>
              <a:rPr lang="en-US" dirty="0">
                <a:hlinkClick r:id="rId6"/>
              </a:rPr>
              <a:t>https://arxiv.org/pdf/1502.05767.pdf</a:t>
            </a:r>
            <a:endParaRPr lang="en-US" dirty="0"/>
          </a:p>
          <a:p>
            <a:r>
              <a:rPr lang="en-US" dirty="0">
                <a:hlinkClick r:id="rId7"/>
              </a:rPr>
              <a:t>https://playground.tensorflow.org</a:t>
            </a:r>
            <a:r>
              <a:rPr lang="en-US" dirty="0"/>
              <a:t> </a:t>
            </a:r>
          </a:p>
          <a:p>
            <a:endParaRPr lang="x-non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2116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941DC6-0517-4A7F-ABFB-787FC209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Simplified model of biological neurons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E4E3F-79DF-49A5-9556-ED2DE488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</a:t>
            </a:r>
          </a:p>
        </p:txBody>
      </p:sp>
      <p:pic>
        <p:nvPicPr>
          <p:cNvPr id="2052" name="Picture 4" descr="neuron_model.jpeg">
            <a:extLst>
              <a:ext uri="{FF2B5EF4-FFF2-40B4-BE49-F238E27FC236}">
                <a16:creationId xmlns:a16="http://schemas.microsoft.com/office/drawing/2014/main" id="{3E843F7E-15D2-4FA7-8BF2-B10420BEF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03" y="2174534"/>
            <a:ext cx="62769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E232E-454E-4AF5-9EAF-E27074698831}"/>
              </a:ext>
            </a:extLst>
          </p:cNvPr>
          <p:cNvSpPr txBox="1"/>
          <p:nvPr/>
        </p:nvSpPr>
        <p:spPr>
          <a:xfrm>
            <a:off x="3843130" y="5883965"/>
            <a:ext cx="381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Mathematical model of neuron</a:t>
            </a:r>
          </a:p>
        </p:txBody>
      </p:sp>
    </p:spTree>
    <p:extLst>
      <p:ext uri="{BB962C8B-B14F-4D97-AF65-F5344CB8AC3E}">
        <p14:creationId xmlns:p14="http://schemas.microsoft.com/office/powerpoint/2010/main" val="371738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7D2D45-48F0-471B-A383-0B66435E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Dendrites in biological neuron perform complex nonlinear computations</a:t>
            </a:r>
          </a:p>
          <a:p>
            <a:r>
              <a:rPr lang="en-US" dirty="0"/>
              <a:t>Synapses are not just a single weight, they're a complex non-linear dynamical system</a:t>
            </a:r>
          </a:p>
          <a:p>
            <a:r>
              <a:rPr lang="en-US" dirty="0"/>
              <a:t>The exact timing of the output spikes in many systems is important but not taken into account in artificial neurons</a:t>
            </a:r>
          </a:p>
          <a:p>
            <a:r>
              <a:rPr lang="en-US" dirty="0"/>
              <a:t>Human brain typically has more neurons and </a:t>
            </a:r>
            <a:r>
              <a:rPr lang="en-US"/>
              <a:t>connections than ANN.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84326-917B-4138-B007-76F856CA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Neuron: Difference from biological neurons</a:t>
            </a:r>
          </a:p>
        </p:txBody>
      </p:sp>
    </p:spTree>
    <p:extLst>
      <p:ext uri="{BB962C8B-B14F-4D97-AF65-F5344CB8AC3E}">
        <p14:creationId xmlns:p14="http://schemas.microsoft.com/office/powerpoint/2010/main" val="358089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58D0F-791F-4046-B277-3217B1835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of neurons that are connected in an acyclic graph</a:t>
            </a:r>
          </a:p>
          <a:p>
            <a:r>
              <a:rPr lang="en-US" dirty="0"/>
              <a:t>Neurons are stacked in multiple layers</a:t>
            </a:r>
          </a:p>
          <a:p>
            <a:r>
              <a:rPr lang="en-US" dirty="0"/>
              <a:t>Consists of one input layer, one output layer and one or more hidden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E4DA0C-D099-4D7F-A940-A3F03FA7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 (Multilayer Perceptron)</a:t>
            </a:r>
          </a:p>
        </p:txBody>
      </p:sp>
      <p:pic>
        <p:nvPicPr>
          <p:cNvPr id="3074" name="Picture 2" descr="neural_net.jpeg">
            <a:extLst>
              <a:ext uri="{FF2B5EF4-FFF2-40B4-BE49-F238E27FC236}">
                <a16:creationId xmlns:a16="http://schemas.microsoft.com/office/drawing/2014/main" id="{3830D624-B3E4-4C99-9EE9-5B890D69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474810"/>
            <a:ext cx="4383504" cy="30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ural_net2.jpeg">
            <a:extLst>
              <a:ext uri="{FF2B5EF4-FFF2-40B4-BE49-F238E27FC236}">
                <a16:creationId xmlns:a16="http://schemas.microsoft.com/office/drawing/2014/main" id="{A65ADE7F-746C-4D7B-80D5-3EE7A18BB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17" y="2474810"/>
            <a:ext cx="6120876" cy="300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99A11-ECD3-47A4-9059-2E4F4032487A}"/>
              </a:ext>
            </a:extLst>
          </p:cNvPr>
          <p:cNvSpPr txBox="1"/>
          <p:nvPr/>
        </p:nvSpPr>
        <p:spPr>
          <a:xfrm>
            <a:off x="2697826" y="5744603"/>
            <a:ext cx="679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(Left) A 2-layer neural network (Right) A 3-layer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668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Parameter Count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83" y="1959565"/>
            <a:ext cx="4218651" cy="88813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20" y="1959566"/>
            <a:ext cx="5737826" cy="888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245" y="3331028"/>
            <a:ext cx="3999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Neurons = 4+2=6</a:t>
            </a:r>
          </a:p>
          <a:p>
            <a:r>
              <a:rPr lang="en-US" sz="2000" dirty="0"/>
              <a:t>Weights = 3*4+4*2=20</a:t>
            </a:r>
          </a:p>
          <a:p>
            <a:r>
              <a:rPr lang="en-US" sz="2000" dirty="0"/>
              <a:t>Biases=4+2=6</a:t>
            </a:r>
          </a:p>
          <a:p>
            <a:r>
              <a:rPr lang="en-US" sz="2000" dirty="0"/>
              <a:t>Learnable parameters=20+6=26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04400" y="3331028"/>
            <a:ext cx="4618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Neurons = 4+4+1=9</a:t>
            </a:r>
          </a:p>
          <a:p>
            <a:r>
              <a:rPr lang="en-US" sz="2000" dirty="0"/>
              <a:t>Weights = 3*4+4*4+4*1=32</a:t>
            </a:r>
          </a:p>
          <a:p>
            <a:r>
              <a:rPr lang="en-US" sz="2000" dirty="0"/>
              <a:t>Biases=4+4+1=9</a:t>
            </a:r>
          </a:p>
          <a:p>
            <a:r>
              <a:rPr lang="en-US" sz="2000" dirty="0"/>
              <a:t>Learnable parameters=32+9=41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407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feedforward neural network with 3 or more hidden layers</a:t>
            </a:r>
          </a:p>
          <a:p>
            <a:r>
              <a:rPr lang="en-US" dirty="0"/>
              <a:t>Neurons of adjacent layers are connected densely or sparsely </a:t>
            </a:r>
          </a:p>
          <a:p>
            <a:r>
              <a:rPr lang="en-US" dirty="0"/>
              <a:t>Neurons in same layer are not connected with each other</a:t>
            </a:r>
          </a:p>
          <a:p>
            <a:r>
              <a:rPr lang="en-US" dirty="0"/>
              <a:t>Representational power increases with increased depth and number of units in each layer</a:t>
            </a:r>
          </a:p>
          <a:p>
            <a:r>
              <a:rPr lang="en-US" dirty="0"/>
              <a:t>Why can’t we use arbitrarily large network?</a:t>
            </a:r>
          </a:p>
          <a:p>
            <a:pPr lvl="1"/>
            <a:r>
              <a:rPr lang="en-US" dirty="0"/>
              <a:t>Computational complexity</a:t>
            </a:r>
          </a:p>
          <a:p>
            <a:pPr lvl="1"/>
            <a:r>
              <a:rPr lang="en-US" dirty="0"/>
              <a:t>Optimizing issue</a:t>
            </a:r>
          </a:p>
          <a:p>
            <a:pPr lvl="1"/>
            <a:r>
              <a:rPr lang="en-US" dirty="0"/>
              <a:t>Overfitting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6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FCA9E4-BC0D-43E3-B17C-47EAA726B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feedforward neural network with linear activation and any number of hidden layers is equivalent to just a linear neural network with no hidden layer.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/>
            <a:r>
              <a:rPr lang="en-US" dirty="0"/>
              <a:t>Real world functions are highly non-linear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E0216A-5076-42D3-B86E-090BFCD2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for Introducing non-linearity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1303833-1BDA-4A79-839B-380260680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665" y="2487736"/>
            <a:ext cx="5938098" cy="941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639A3-1D53-446A-B0D1-BE4CA15F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78" y="3659062"/>
            <a:ext cx="43910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20194"/>
      </p:ext>
    </p:extLst>
  </p:cSld>
  <p:clrMapOvr>
    <a:masterClrMapping/>
  </p:clrMapOvr>
</p:sld>
</file>

<file path=ppt/theme/theme1.xml><?xml version="1.0" encoding="utf-8"?>
<a:theme xmlns:a="http://schemas.openxmlformats.org/drawingml/2006/main" name="BJIT_whit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IT_white_white" id="{64B6E6ED-B005-4DC6-9011-B322D1788910}" vid="{5546F544-D9F5-46AA-BE72-D72A31125376}"/>
    </a:ext>
  </a:extLst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JIT_whit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IT_white_white" id="{228B8923-6342-4AE8-B404-B4565B2854C5}" vid="{547AD45C-99DA-456C-9AF5-F434E044884E}"/>
    </a:ext>
  </a:extLst>
</a:theme>
</file>

<file path=ppt/theme/theme8.xml><?xml version="1.0" encoding="utf-8"?>
<a:theme xmlns:a="http://schemas.openxmlformats.org/drawingml/2006/main" name="1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BJIT_white_white</Template>
  <TotalTime>1252</TotalTime>
  <Words>1330</Words>
  <Application>Microsoft Office PowerPoint</Application>
  <PresentationFormat>Widescreen</PresentationFormat>
  <Paragraphs>225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Adobe Gothic Std B</vt:lpstr>
      <vt:lpstr>Arial</vt:lpstr>
      <vt:lpstr>Calibri</vt:lpstr>
      <vt:lpstr>Calibri Light</vt:lpstr>
      <vt:lpstr>Cambria Math</vt:lpstr>
      <vt:lpstr>Open Sans</vt:lpstr>
      <vt:lpstr>Wingdings</vt:lpstr>
      <vt:lpstr>BJIT_white_white</vt:lpstr>
      <vt:lpstr>16_Custom Design</vt:lpstr>
      <vt:lpstr>3_Custom Design</vt:lpstr>
      <vt:lpstr>4_Custom Design</vt:lpstr>
      <vt:lpstr>9_Custom Design</vt:lpstr>
      <vt:lpstr>17_Custom Design</vt:lpstr>
      <vt:lpstr>1_BJIT_white_white</vt:lpstr>
      <vt:lpstr>18_Custom Design</vt:lpstr>
      <vt:lpstr>5_Custom Design</vt:lpstr>
      <vt:lpstr>6_Custom Design</vt:lpstr>
      <vt:lpstr>10_Custom Design</vt:lpstr>
      <vt:lpstr>19_Custom Design</vt:lpstr>
      <vt:lpstr>Deep Learning Training </vt:lpstr>
      <vt:lpstr>Content</vt:lpstr>
      <vt:lpstr>Biological Motivation</vt:lpstr>
      <vt:lpstr>Artificial Neuron</vt:lpstr>
      <vt:lpstr>Artificial Neuron: Difference from biological neurons</vt:lpstr>
      <vt:lpstr>Artificial Neural Network (Multilayer Perceptron)</vt:lpstr>
      <vt:lpstr>Neural Network: Parameter Count</vt:lpstr>
      <vt:lpstr>Deep Neural Network</vt:lpstr>
      <vt:lpstr>Activation Functions for Introducing non-linearity</vt:lpstr>
      <vt:lpstr>Activation Function: Sigmoid</vt:lpstr>
      <vt:lpstr>Activation Function: Tanh</vt:lpstr>
      <vt:lpstr>Activation Function: ReLU (Rectified Linear Unit)</vt:lpstr>
      <vt:lpstr>Activation Function: Leaky ReLU and Parametric ReLU</vt:lpstr>
      <vt:lpstr>Activation function: What to choose</vt:lpstr>
      <vt:lpstr>Softmax</vt:lpstr>
      <vt:lpstr>Importance of bias</vt:lpstr>
      <vt:lpstr>Loss Function</vt:lpstr>
      <vt:lpstr>Mean Squared Loss</vt:lpstr>
      <vt:lpstr>Cross Entropy Loss</vt:lpstr>
      <vt:lpstr>Gradient Descent</vt:lpstr>
      <vt:lpstr>Gradient Descent Analogy</vt:lpstr>
      <vt:lpstr>Back Propagation</vt:lpstr>
      <vt:lpstr>Gradient Descent: Learning Rate</vt:lpstr>
      <vt:lpstr>Stochastic and Mini-Batch Gradient Descent</vt:lpstr>
      <vt:lpstr>Challenges with mini-batch vanilla gradient descent</vt:lpstr>
      <vt:lpstr>Gradient Descent Extensions and Variants</vt:lpstr>
      <vt:lpstr>SGD with Momentum</vt:lpstr>
      <vt:lpstr>Adagrad</vt:lpstr>
      <vt:lpstr>Tasks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Motivation</dc:title>
  <dc:creator>BJIT LTD</dc:creator>
  <cp:lastModifiedBy>BJIT LTD</cp:lastModifiedBy>
  <cp:revision>57</cp:revision>
  <dcterms:created xsi:type="dcterms:W3CDTF">2019-06-10T06:32:45Z</dcterms:created>
  <dcterms:modified xsi:type="dcterms:W3CDTF">2019-06-18T01:19:47Z</dcterms:modified>
</cp:coreProperties>
</file>